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</p:sldIdLst>
  <p:sldSz cy="5143500" cx="9144000"/>
  <p:notesSz cx="6858000" cy="9144000"/>
  <p:embeddedFontLst>
    <p:embeddedFont>
      <p:font typeface="Proxima Nova"/>
      <p:regular r:id="rId29"/>
      <p:bold r:id="rId30"/>
      <p:italic r:id="rId31"/>
      <p:boldItalic r:id="rId32"/>
    </p:embeddedFont>
    <p:embeddedFont>
      <p:font typeface="EB Garamond"/>
      <p:regular r:id="rId33"/>
      <p:bold r:id="rId34"/>
      <p:italic r:id="rId35"/>
      <p:boldItalic r:id="rId36"/>
    </p:embeddedFont>
    <p:embeddedFont>
      <p:font typeface="Proxima Nova Semibold"/>
      <p:regular r:id="rId37"/>
      <p:bold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ProximaNova-regular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ProximaNova-italic.fntdata"/><Relationship Id="rId30" Type="http://schemas.openxmlformats.org/officeDocument/2006/relationships/font" Target="fonts/ProximaNova-bold.fntdata"/><Relationship Id="rId11" Type="http://schemas.openxmlformats.org/officeDocument/2006/relationships/slide" Target="slides/slide5.xml"/><Relationship Id="rId33" Type="http://schemas.openxmlformats.org/officeDocument/2006/relationships/font" Target="fonts/EBGaramond-regular.fntdata"/><Relationship Id="rId10" Type="http://schemas.openxmlformats.org/officeDocument/2006/relationships/slide" Target="slides/slide4.xml"/><Relationship Id="rId32" Type="http://schemas.openxmlformats.org/officeDocument/2006/relationships/font" Target="fonts/ProximaNova-boldItalic.fntdata"/><Relationship Id="rId13" Type="http://schemas.openxmlformats.org/officeDocument/2006/relationships/slide" Target="slides/slide7.xml"/><Relationship Id="rId35" Type="http://schemas.openxmlformats.org/officeDocument/2006/relationships/font" Target="fonts/EBGaramond-italic.fntdata"/><Relationship Id="rId12" Type="http://schemas.openxmlformats.org/officeDocument/2006/relationships/slide" Target="slides/slide6.xml"/><Relationship Id="rId34" Type="http://schemas.openxmlformats.org/officeDocument/2006/relationships/font" Target="fonts/EBGaramond-bold.fntdata"/><Relationship Id="rId15" Type="http://schemas.openxmlformats.org/officeDocument/2006/relationships/slide" Target="slides/slide9.xml"/><Relationship Id="rId37" Type="http://schemas.openxmlformats.org/officeDocument/2006/relationships/font" Target="fonts/ProximaNovaSemibold-regular.fntdata"/><Relationship Id="rId14" Type="http://schemas.openxmlformats.org/officeDocument/2006/relationships/slide" Target="slides/slide8.xml"/><Relationship Id="rId36" Type="http://schemas.openxmlformats.org/officeDocument/2006/relationships/font" Target="fonts/EBGaramond-boldItalic.fntdata"/><Relationship Id="rId17" Type="http://schemas.openxmlformats.org/officeDocument/2006/relationships/slide" Target="slides/slide11.xml"/><Relationship Id="rId39" Type="http://schemas.openxmlformats.org/officeDocument/2006/relationships/font" Target="fonts/ProximaNovaSemibold-boldItalic.fntdata"/><Relationship Id="rId16" Type="http://schemas.openxmlformats.org/officeDocument/2006/relationships/slide" Target="slides/slide10.xml"/><Relationship Id="rId38" Type="http://schemas.openxmlformats.org/officeDocument/2006/relationships/font" Target="fonts/ProximaNovaSemibold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55ad7cb6c_2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455ad7cb6c_2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455ad7cb6c_2_4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455ad7cb6c_2_4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455ad7cb6c_2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455ad7cb6c_2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455ad7cb6c_2_3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455ad7cb6c_2_3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455ad7cb6c_2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455ad7cb6c_2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455ad7cb6c_2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455ad7cb6c_2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455ad7cb6c_2_3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455ad7cb6c_2_3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455ad7cb6c_2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455ad7cb6c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455ad7cb6c_2_4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455ad7cb6c_2_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455ad7cb6c_2_4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455ad7cb6c_2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455ad7cb6c_2_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" name="Google Shape;323;g455ad7cb6c_2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455ad7cb6c_2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455ad7cb6c_2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455ad7cb6c_2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455ad7cb6c_2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455ad7cb6c_2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455ad7cb6c_2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455ad7cb6c_2_5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455ad7cb6c_2_5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455ad7cb6c_2_2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455ad7cb6c_2_2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455ad7cb6c_2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455ad7cb6c_2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55ad7cb6c_2_3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455ad7cb6c_2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455ad7cb6c_2_6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455ad7cb6c_2_6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455ad7cb6c_2_5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455ad7cb6c_2_5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455ad7cb6c_2_5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455ad7cb6c_2_5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55ad7cb6c_2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55ad7cb6c_2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" name="Google Shape;56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0" name="Google Shape;60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3" name="Google Shape;6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7" name="Google Shape;67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8" name="Google Shape;68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5" name="Google Shape;75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6" name="Google Shape;76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79" name="Google Shape;7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3" name="Google Shape;83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4" name="Google Shape;84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5" name="Google Shape;85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8" name="Google Shape;8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2" name="Google Shape;9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5" Type="http://schemas.openxmlformats.org/officeDocument/2006/relationships/image" Target="../media/image13.png"/><Relationship Id="rId6" Type="http://schemas.openxmlformats.org/officeDocument/2006/relationships/image" Target="../media/image15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Relationship Id="rId4" Type="http://schemas.openxmlformats.org/officeDocument/2006/relationships/image" Target="../media/image16.png"/><Relationship Id="rId5" Type="http://schemas.openxmlformats.org/officeDocument/2006/relationships/image" Target="../media/image6.jpg"/><Relationship Id="rId6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png"/><Relationship Id="rId4" Type="http://schemas.openxmlformats.org/officeDocument/2006/relationships/image" Target="../media/image4.jpg"/><Relationship Id="rId5" Type="http://schemas.openxmlformats.org/officeDocument/2006/relationships/image" Target="../media/image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25"/>
          <p:cNvGrpSpPr/>
          <p:nvPr/>
        </p:nvGrpSpPr>
        <p:grpSpPr>
          <a:xfrm>
            <a:off x="4224900" y="1015950"/>
            <a:ext cx="694194" cy="694194"/>
            <a:chOff x="7636913" y="3594963"/>
            <a:chExt cx="1309800" cy="1309800"/>
          </a:xfrm>
        </p:grpSpPr>
        <p:sp>
          <p:nvSpPr>
            <p:cNvPr id="100" name="Google Shape;100;p25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1" name="Google Shape;101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2" name="Google Shape;102;p25"/>
          <p:cNvCxnSpPr/>
          <p:nvPr/>
        </p:nvCxnSpPr>
        <p:spPr>
          <a:xfrm>
            <a:off x="7217675" y="2706625"/>
            <a:ext cx="2059800" cy="17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103" name="Google Shape;10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858375" y="412450"/>
            <a:ext cx="4959375" cy="43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0789" y="-132200"/>
            <a:ext cx="3233210" cy="24249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5"/>
          <p:cNvSpPr txBox="1"/>
          <p:nvPr/>
        </p:nvSpPr>
        <p:spPr>
          <a:xfrm>
            <a:off x="976950" y="1710151"/>
            <a:ext cx="7190100" cy="24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Artbot</a:t>
            </a:r>
            <a:endParaRPr sz="24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EB Garamond"/>
                <a:ea typeface="EB Garamond"/>
                <a:cs typeface="EB Garamond"/>
                <a:sym typeface="EB Garamond"/>
              </a:rPr>
              <a:t>Lo-Fi Prototype</a:t>
            </a:r>
            <a:endParaRPr b="1" sz="6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Proxima Nova"/>
                <a:ea typeface="Proxima Nova"/>
                <a:cs typeface="Proxima Nova"/>
                <a:sym typeface="Proxima Nova"/>
              </a:rPr>
              <a:t>–</a:t>
            </a:r>
            <a:endParaRPr b="1" sz="36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Proxima Nova"/>
                <a:ea typeface="Proxima Nova"/>
                <a:cs typeface="Proxima Nova"/>
                <a:sym typeface="Proxima Nova"/>
              </a:rPr>
              <a:t>Team Articulate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6" name="Google Shape;106;p25"/>
          <p:cNvPicPr preferRelativeResize="0"/>
          <p:nvPr/>
        </p:nvPicPr>
        <p:blipFill rotWithShape="1">
          <a:blip r:embed="rId6">
            <a:alphaModFix/>
          </a:blip>
          <a:srcRect b="0" l="0" r="0" t="26798"/>
          <a:stretch/>
        </p:blipFill>
        <p:spPr>
          <a:xfrm>
            <a:off x="5812900" y="3248425"/>
            <a:ext cx="3652589" cy="20052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4"/>
          <p:cNvSpPr txBox="1"/>
          <p:nvPr/>
        </p:nvSpPr>
        <p:spPr>
          <a:xfrm>
            <a:off x="1374625" y="457200"/>
            <a:ext cx="64158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36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Home Screen:</a:t>
            </a:r>
            <a:r>
              <a:rPr lang="en" sz="3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i="1"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 Preview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199" name="Google Shape;199;p34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200" name="Google Shape;200;p34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01" name="Google Shape;201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02" name="Google Shape;202;p34"/>
          <p:cNvCxnSpPr/>
          <p:nvPr/>
        </p:nvCxnSpPr>
        <p:spPr>
          <a:xfrm>
            <a:off x="-1652050" y="2724000"/>
            <a:ext cx="25374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03" name="Google Shape;203;p34"/>
          <p:cNvCxnSpPr/>
          <p:nvPr/>
        </p:nvCxnSpPr>
        <p:spPr>
          <a:xfrm>
            <a:off x="803997" y="1183219"/>
            <a:ext cx="600" cy="1575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204" name="Google Shape;204;p34"/>
          <p:cNvPicPr preferRelativeResize="0"/>
          <p:nvPr/>
        </p:nvPicPr>
        <p:blipFill rotWithShape="1">
          <a:blip r:embed="rId4">
            <a:alphaModFix/>
          </a:blip>
          <a:srcRect b="64276" l="6653" r="71396" t="6821"/>
          <a:stretch/>
        </p:blipFill>
        <p:spPr>
          <a:xfrm>
            <a:off x="236875" y="1476275"/>
            <a:ext cx="2049125" cy="27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4"/>
          <p:cNvPicPr preferRelativeResize="0"/>
          <p:nvPr/>
        </p:nvPicPr>
        <p:blipFill rotWithShape="1">
          <a:blip r:embed="rId4">
            <a:alphaModFix/>
          </a:blip>
          <a:srcRect b="64275" l="29862" r="49020" t="6856"/>
          <a:stretch/>
        </p:blipFill>
        <p:spPr>
          <a:xfrm>
            <a:off x="2539876" y="1455725"/>
            <a:ext cx="2049125" cy="27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4"/>
          <p:cNvPicPr preferRelativeResize="0"/>
          <p:nvPr/>
        </p:nvPicPr>
        <p:blipFill rotWithShape="1">
          <a:blip r:embed="rId4">
            <a:alphaModFix/>
          </a:blip>
          <a:srcRect b="34090" l="6221" r="72257" t="36531"/>
          <a:stretch/>
        </p:blipFill>
        <p:spPr>
          <a:xfrm>
            <a:off x="6985413" y="1476275"/>
            <a:ext cx="1925800" cy="275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4"/>
          <p:cNvPicPr preferRelativeResize="0"/>
          <p:nvPr/>
        </p:nvPicPr>
        <p:blipFill rotWithShape="1">
          <a:blip r:embed="rId4">
            <a:alphaModFix/>
          </a:blip>
          <a:srcRect b="4310" l="6221" r="72743" t="65545"/>
          <a:stretch/>
        </p:blipFill>
        <p:spPr>
          <a:xfrm>
            <a:off x="4842875" y="1476275"/>
            <a:ext cx="1925800" cy="27542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4"/>
          <p:cNvSpPr txBox="1"/>
          <p:nvPr/>
        </p:nvSpPr>
        <p:spPr>
          <a:xfrm>
            <a:off x="2651088" y="4230475"/>
            <a:ext cx="18267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Task One</a:t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09" name="Google Shape;209;p34"/>
          <p:cNvSpPr txBox="1"/>
          <p:nvPr/>
        </p:nvSpPr>
        <p:spPr>
          <a:xfrm>
            <a:off x="4892413" y="4230475"/>
            <a:ext cx="18267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Task Two</a:t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0" name="Google Shape;210;p34"/>
          <p:cNvSpPr txBox="1"/>
          <p:nvPr/>
        </p:nvSpPr>
        <p:spPr>
          <a:xfrm>
            <a:off x="7022538" y="4230475"/>
            <a:ext cx="18267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Task Three</a:t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1" name="Google Shape;211;p34"/>
          <p:cNvSpPr txBox="1"/>
          <p:nvPr/>
        </p:nvSpPr>
        <p:spPr>
          <a:xfrm>
            <a:off x="409775" y="4359625"/>
            <a:ext cx="1826700" cy="70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Home</a:t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5"/>
          <p:cNvSpPr txBox="1"/>
          <p:nvPr/>
        </p:nvSpPr>
        <p:spPr>
          <a:xfrm>
            <a:off x="1364100" y="457200"/>
            <a:ext cx="64158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EB Garamond"/>
                <a:ea typeface="EB Garamond"/>
                <a:cs typeface="EB Garamond"/>
                <a:sym typeface="EB Garamond"/>
              </a:rPr>
              <a:t>Task One:</a:t>
            </a:r>
            <a:r>
              <a:rPr lang="en" sz="3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i="1"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Create a new project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217" name="Google Shape;217;p35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218" name="Google Shape;218;p35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19" name="Google Shape;219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20" name="Google Shape;220;p35"/>
          <p:cNvCxnSpPr/>
          <p:nvPr/>
        </p:nvCxnSpPr>
        <p:spPr>
          <a:xfrm>
            <a:off x="-1652050" y="2724000"/>
            <a:ext cx="25374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21" name="Google Shape;221;p35"/>
          <p:cNvCxnSpPr/>
          <p:nvPr/>
        </p:nvCxnSpPr>
        <p:spPr>
          <a:xfrm>
            <a:off x="803997" y="1183219"/>
            <a:ext cx="600" cy="1575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22" name="Google Shape;222;p35"/>
          <p:cNvSpPr txBox="1"/>
          <p:nvPr/>
        </p:nvSpPr>
        <p:spPr>
          <a:xfrm>
            <a:off x="6607900" y="411000"/>
            <a:ext cx="2537400" cy="109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3" name="Google Shape;223;p35"/>
          <p:cNvPicPr preferRelativeResize="0"/>
          <p:nvPr/>
        </p:nvPicPr>
        <p:blipFill rotWithShape="1">
          <a:blip r:embed="rId4">
            <a:alphaModFix/>
          </a:blip>
          <a:srcRect b="64204" l="52356" r="26850" t="7413"/>
          <a:stretch/>
        </p:blipFill>
        <p:spPr>
          <a:xfrm>
            <a:off x="1439950" y="1513338"/>
            <a:ext cx="2000600" cy="2858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5"/>
          <p:cNvPicPr preferRelativeResize="0"/>
          <p:nvPr/>
        </p:nvPicPr>
        <p:blipFill rotWithShape="1">
          <a:blip r:embed="rId4">
            <a:alphaModFix/>
          </a:blip>
          <a:srcRect b="4763" l="40810" r="37805" t="65795"/>
          <a:stretch/>
        </p:blipFill>
        <p:spPr>
          <a:xfrm>
            <a:off x="3645351" y="1502400"/>
            <a:ext cx="2096822" cy="288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5"/>
          <p:cNvPicPr preferRelativeResize="0"/>
          <p:nvPr/>
        </p:nvPicPr>
        <p:blipFill rotWithShape="1">
          <a:blip r:embed="rId4">
            <a:alphaModFix/>
          </a:blip>
          <a:srcRect b="4763" l="40810" r="37805" t="65795"/>
          <a:stretch/>
        </p:blipFill>
        <p:spPr>
          <a:xfrm>
            <a:off x="6367676" y="1502400"/>
            <a:ext cx="2096822" cy="2880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5"/>
          <p:cNvPicPr preferRelativeResize="0"/>
          <p:nvPr/>
        </p:nvPicPr>
        <p:blipFill rotWithShape="1">
          <a:blip r:embed="rId4">
            <a:alphaModFix/>
          </a:blip>
          <a:srcRect b="17315" l="43468" r="55567" t="71026"/>
          <a:stretch/>
        </p:blipFill>
        <p:spPr>
          <a:xfrm>
            <a:off x="6715259" y="2098250"/>
            <a:ext cx="1304991" cy="1575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35"/>
          <p:cNvSpPr txBox="1"/>
          <p:nvPr/>
        </p:nvSpPr>
        <p:spPr>
          <a:xfrm>
            <a:off x="1550100" y="4383225"/>
            <a:ext cx="43683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Choose from </a:t>
            </a:r>
            <a:r>
              <a:rPr b="1" lang="en" sz="24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your own photos</a:t>
            </a:r>
            <a:r>
              <a:rPr b="1" lang="en" sz="22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             </a:t>
            </a:r>
            <a:endParaRPr b="1" sz="240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8" name="Google Shape;228;p35"/>
          <p:cNvSpPr txBox="1"/>
          <p:nvPr/>
        </p:nvSpPr>
        <p:spPr>
          <a:xfrm>
            <a:off x="6235513" y="4383225"/>
            <a:ext cx="25374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or a </a:t>
            </a:r>
            <a:r>
              <a:rPr b="1" lang="en" sz="24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blank canvas</a:t>
            </a: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b="1" sz="240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6"/>
          <p:cNvSpPr txBox="1"/>
          <p:nvPr/>
        </p:nvSpPr>
        <p:spPr>
          <a:xfrm>
            <a:off x="1374625" y="457200"/>
            <a:ext cx="64158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EB Garamond"/>
                <a:ea typeface="EB Garamond"/>
                <a:cs typeface="EB Garamond"/>
                <a:sym typeface="EB Garamond"/>
              </a:rPr>
              <a:t>Task One:</a:t>
            </a:r>
            <a:r>
              <a:rPr lang="en" sz="3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i="1"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Create a new project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234" name="Google Shape;234;p36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235" name="Google Shape;235;p36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36" name="Google Shape;236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37" name="Google Shape;237;p36"/>
          <p:cNvCxnSpPr/>
          <p:nvPr/>
        </p:nvCxnSpPr>
        <p:spPr>
          <a:xfrm>
            <a:off x="-1652050" y="2724000"/>
            <a:ext cx="25374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38" name="Google Shape;238;p36"/>
          <p:cNvCxnSpPr/>
          <p:nvPr/>
        </p:nvCxnSpPr>
        <p:spPr>
          <a:xfrm>
            <a:off x="803997" y="1183219"/>
            <a:ext cx="600" cy="1575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239" name="Google Shape;239;p36"/>
          <p:cNvPicPr preferRelativeResize="0"/>
          <p:nvPr/>
        </p:nvPicPr>
        <p:blipFill rotWithShape="1">
          <a:blip r:embed="rId4">
            <a:alphaModFix/>
          </a:blip>
          <a:srcRect b="64140" l="73957" r="5070" t="6821"/>
          <a:stretch/>
        </p:blipFill>
        <p:spPr>
          <a:xfrm>
            <a:off x="1714138" y="1247550"/>
            <a:ext cx="2211430" cy="305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6"/>
          <p:cNvPicPr preferRelativeResize="0"/>
          <p:nvPr/>
        </p:nvPicPr>
        <p:blipFill rotWithShape="1">
          <a:blip r:embed="rId4">
            <a:alphaModFix/>
          </a:blip>
          <a:srcRect b="17113" l="73834" r="4400" t="53806"/>
          <a:stretch/>
        </p:blipFill>
        <p:spPr>
          <a:xfrm>
            <a:off x="5580600" y="1247561"/>
            <a:ext cx="2211425" cy="305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6"/>
          <p:cNvPicPr preferRelativeResize="0"/>
          <p:nvPr/>
        </p:nvPicPr>
        <p:blipFill rotWithShape="1">
          <a:blip r:embed="rId4">
            <a:alphaModFix/>
          </a:blip>
          <a:srcRect b="2967" l="62246" r="27423" t="66189"/>
          <a:stretch/>
        </p:blipFill>
        <p:spPr>
          <a:xfrm>
            <a:off x="4263851" y="1247549"/>
            <a:ext cx="978483" cy="30556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6"/>
          <p:cNvSpPr txBox="1"/>
          <p:nvPr/>
        </p:nvSpPr>
        <p:spPr>
          <a:xfrm>
            <a:off x="1587725" y="4399350"/>
            <a:ext cx="26571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Pick your</a:t>
            </a: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" sz="24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settings,</a:t>
            </a:r>
            <a:r>
              <a:rPr b="1" lang="en" sz="22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b="1" lang="en" sz="22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            </a:t>
            </a:r>
            <a:endParaRPr b="1" sz="240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43" name="Google Shape;243;p36"/>
          <p:cNvSpPr txBox="1"/>
          <p:nvPr/>
        </p:nvSpPr>
        <p:spPr>
          <a:xfrm>
            <a:off x="4263838" y="4399350"/>
            <a:ext cx="11916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create,</a:t>
            </a:r>
            <a:endParaRPr/>
          </a:p>
        </p:txBody>
      </p:sp>
      <p:sp>
        <p:nvSpPr>
          <p:cNvPr id="244" name="Google Shape;244;p36"/>
          <p:cNvSpPr txBox="1"/>
          <p:nvPr/>
        </p:nvSpPr>
        <p:spPr>
          <a:xfrm>
            <a:off x="5474475" y="4399350"/>
            <a:ext cx="26571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</a:t>
            </a: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nd give</a:t>
            </a: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" sz="24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feedback.</a:t>
            </a:r>
            <a:r>
              <a:rPr b="1" lang="en" sz="22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             </a:t>
            </a:r>
            <a:endParaRPr b="1" sz="240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7"/>
          <p:cNvSpPr txBox="1"/>
          <p:nvPr/>
        </p:nvSpPr>
        <p:spPr>
          <a:xfrm>
            <a:off x="1374625" y="457200"/>
            <a:ext cx="70860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EB Garamond"/>
                <a:ea typeface="EB Garamond"/>
                <a:cs typeface="EB Garamond"/>
                <a:sym typeface="EB Garamond"/>
              </a:rPr>
              <a:t>Task Two:</a:t>
            </a:r>
            <a:r>
              <a:rPr lang="en" sz="3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i="1"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Find previous disasterpieces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250" name="Google Shape;250;p37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251" name="Google Shape;251;p37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52" name="Google Shape;252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53" name="Google Shape;253;p37"/>
          <p:cNvCxnSpPr/>
          <p:nvPr/>
        </p:nvCxnSpPr>
        <p:spPr>
          <a:xfrm>
            <a:off x="-1652050" y="2724000"/>
            <a:ext cx="25374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54" name="Google Shape;254;p37"/>
          <p:cNvCxnSpPr/>
          <p:nvPr/>
        </p:nvCxnSpPr>
        <p:spPr>
          <a:xfrm>
            <a:off x="803997" y="1183219"/>
            <a:ext cx="600" cy="1575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255" name="Google Shape;255;p37"/>
          <p:cNvPicPr preferRelativeResize="0"/>
          <p:nvPr/>
        </p:nvPicPr>
        <p:blipFill rotWithShape="1">
          <a:blip r:embed="rId4">
            <a:alphaModFix/>
          </a:blip>
          <a:srcRect b="3879" l="5075" r="71251" t="65278"/>
          <a:stretch/>
        </p:blipFill>
        <p:spPr>
          <a:xfrm>
            <a:off x="3567338" y="1373238"/>
            <a:ext cx="2422874" cy="315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7"/>
          <p:cNvPicPr preferRelativeResize="0"/>
          <p:nvPr/>
        </p:nvPicPr>
        <p:blipFill rotWithShape="1">
          <a:blip r:embed="rId4">
            <a:alphaModFix/>
          </a:blip>
          <a:srcRect b="17662" l="29071" r="59306" t="65084"/>
          <a:stretch/>
        </p:blipFill>
        <p:spPr>
          <a:xfrm>
            <a:off x="6237850" y="1373238"/>
            <a:ext cx="1417700" cy="205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7"/>
          <p:cNvSpPr txBox="1"/>
          <p:nvPr/>
        </p:nvSpPr>
        <p:spPr>
          <a:xfrm>
            <a:off x="6237850" y="3387400"/>
            <a:ext cx="3597300" cy="141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Find artwork </a:t>
            </a: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you previously created.</a:t>
            </a: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b="1" sz="240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58" name="Google Shape;258;p37"/>
          <p:cNvPicPr preferRelativeResize="0"/>
          <p:nvPr/>
        </p:nvPicPr>
        <p:blipFill rotWithShape="1">
          <a:blip r:embed="rId4">
            <a:alphaModFix/>
          </a:blip>
          <a:srcRect b="64276" l="6653" r="71396" t="6821"/>
          <a:stretch/>
        </p:blipFill>
        <p:spPr>
          <a:xfrm>
            <a:off x="1033750" y="1412000"/>
            <a:ext cx="2285962" cy="30725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8"/>
          <p:cNvSpPr txBox="1"/>
          <p:nvPr/>
        </p:nvSpPr>
        <p:spPr>
          <a:xfrm>
            <a:off x="1374625" y="457200"/>
            <a:ext cx="77694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EB Garamond"/>
                <a:ea typeface="EB Garamond"/>
                <a:cs typeface="EB Garamond"/>
                <a:sym typeface="EB Garamond"/>
              </a:rPr>
              <a:t>Task Three:</a:t>
            </a:r>
            <a:r>
              <a:rPr b="1" lang="en" sz="3600">
                <a:latin typeface="EB Garamond"/>
                <a:ea typeface="EB Garamond"/>
                <a:cs typeface="EB Garamond"/>
                <a:sym typeface="EB Garamond"/>
              </a:rPr>
              <a:t> </a:t>
            </a:r>
            <a:r>
              <a:rPr i="1"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Check and monitor your Creative IQ</a:t>
            </a:r>
            <a:endParaRPr b="1" sz="3600">
              <a:latin typeface="EB Garamond"/>
              <a:ea typeface="EB Garamond"/>
              <a:cs typeface="EB Garamond"/>
              <a:sym typeface="EB Garamond"/>
            </a:endParaRPr>
          </a:p>
        </p:txBody>
      </p:sp>
      <p:grpSp>
        <p:nvGrpSpPr>
          <p:cNvPr id="264" name="Google Shape;264;p38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265" name="Google Shape;265;p38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66" name="Google Shape;266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267" name="Google Shape;267;p38"/>
          <p:cNvCxnSpPr/>
          <p:nvPr/>
        </p:nvCxnSpPr>
        <p:spPr>
          <a:xfrm>
            <a:off x="-1652050" y="2724000"/>
            <a:ext cx="25374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268" name="Google Shape;268;p38"/>
          <p:cNvCxnSpPr/>
          <p:nvPr/>
        </p:nvCxnSpPr>
        <p:spPr>
          <a:xfrm>
            <a:off x="803997" y="1183219"/>
            <a:ext cx="600" cy="1575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269" name="Google Shape;269;p38"/>
          <p:cNvPicPr preferRelativeResize="0"/>
          <p:nvPr/>
        </p:nvPicPr>
        <p:blipFill rotWithShape="1">
          <a:blip r:embed="rId4">
            <a:alphaModFix/>
          </a:blip>
          <a:srcRect b="34950" l="28606" r="48650" t="36150"/>
          <a:stretch/>
        </p:blipFill>
        <p:spPr>
          <a:xfrm>
            <a:off x="1024187" y="1372575"/>
            <a:ext cx="2537400" cy="32174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8"/>
          <p:cNvPicPr preferRelativeResize="0"/>
          <p:nvPr/>
        </p:nvPicPr>
        <p:blipFill rotWithShape="1">
          <a:blip r:embed="rId4">
            <a:alphaModFix/>
          </a:blip>
          <a:srcRect b="34484" l="51451" r="26166" t="36617"/>
          <a:stretch/>
        </p:blipFill>
        <p:spPr>
          <a:xfrm>
            <a:off x="6475225" y="1396650"/>
            <a:ext cx="2459700" cy="3169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8"/>
          <p:cNvPicPr preferRelativeResize="0"/>
          <p:nvPr/>
        </p:nvPicPr>
        <p:blipFill rotWithShape="1">
          <a:blip r:embed="rId4">
            <a:alphaModFix/>
          </a:blip>
          <a:srcRect b="46958" l="74201" r="4912" t="36724"/>
          <a:stretch/>
        </p:blipFill>
        <p:spPr>
          <a:xfrm>
            <a:off x="3749700" y="1396654"/>
            <a:ext cx="2537400" cy="1978058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8"/>
          <p:cNvSpPr txBox="1"/>
          <p:nvPr/>
        </p:nvSpPr>
        <p:spPr>
          <a:xfrm>
            <a:off x="3411925" y="3481325"/>
            <a:ext cx="3063300" cy="141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Monitor your disasterpiece and progress </a:t>
            </a:r>
            <a:r>
              <a:rPr b="1" lang="en" sz="2400">
                <a:solidFill>
                  <a:schemeClr val="dk1"/>
                </a:solidFill>
                <a:highlight>
                  <a:srgbClr val="FFFF00"/>
                </a:highlight>
                <a:latin typeface="Proxima Nova"/>
                <a:ea typeface="Proxima Nova"/>
                <a:cs typeface="Proxima Nova"/>
                <a:sym typeface="Proxima Nova"/>
              </a:rPr>
              <a:t>on any available date</a:t>
            </a:r>
            <a:endParaRPr b="1" sz="2400">
              <a:solidFill>
                <a:schemeClr val="dk1"/>
              </a:solidFill>
              <a:highlight>
                <a:srgbClr val="FFFF00"/>
              </a:highlight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3" name="Google Shape;273;p38"/>
          <p:cNvSpPr txBox="1"/>
          <p:nvPr/>
        </p:nvSpPr>
        <p:spPr>
          <a:xfrm>
            <a:off x="952225" y="4294725"/>
            <a:ext cx="24597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74" name="Google Shape;274;p38"/>
          <p:cNvSpPr txBox="1"/>
          <p:nvPr/>
        </p:nvSpPr>
        <p:spPr>
          <a:xfrm>
            <a:off x="6365075" y="4294725"/>
            <a:ext cx="24597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9"/>
          <p:cNvSpPr txBox="1"/>
          <p:nvPr>
            <p:ph type="ctrTitle"/>
          </p:nvPr>
        </p:nvSpPr>
        <p:spPr>
          <a:xfrm>
            <a:off x="1742850" y="178075"/>
            <a:ext cx="5658300" cy="92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Experiment -Participants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280" name="Google Shape;280;p39"/>
          <p:cNvPicPr preferRelativeResize="0"/>
          <p:nvPr/>
        </p:nvPicPr>
        <p:blipFill rotWithShape="1">
          <a:blip r:embed="rId3">
            <a:alphaModFix/>
          </a:blip>
          <a:srcRect b="6332" l="30734" r="33594" t="57789"/>
          <a:stretch/>
        </p:blipFill>
        <p:spPr>
          <a:xfrm>
            <a:off x="804350" y="1346087"/>
            <a:ext cx="2140198" cy="2451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9"/>
          <p:cNvPicPr preferRelativeResize="0"/>
          <p:nvPr/>
        </p:nvPicPr>
        <p:blipFill rotWithShape="1">
          <a:blip r:embed="rId4">
            <a:alphaModFix/>
          </a:blip>
          <a:srcRect b="24967" l="28721" r="39184" t="42442"/>
          <a:stretch/>
        </p:blipFill>
        <p:spPr>
          <a:xfrm>
            <a:off x="3667175" y="1346075"/>
            <a:ext cx="2140198" cy="2475043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39"/>
          <p:cNvSpPr txBox="1"/>
          <p:nvPr/>
        </p:nvSpPr>
        <p:spPr>
          <a:xfrm>
            <a:off x="588500" y="3778925"/>
            <a:ext cx="25719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Berkeley Master’s Student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83" name="Google Shape;283;p39"/>
          <p:cNvSpPr txBox="1"/>
          <p:nvPr/>
        </p:nvSpPr>
        <p:spPr>
          <a:xfrm>
            <a:off x="3679175" y="3778925"/>
            <a:ext cx="21402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Public Health Sector Worker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84" name="Google Shape;284;p39"/>
          <p:cNvPicPr preferRelativeResize="0"/>
          <p:nvPr/>
        </p:nvPicPr>
        <p:blipFill rotWithShape="1">
          <a:blip r:embed="rId5">
            <a:alphaModFix/>
          </a:blip>
          <a:srcRect b="12266" l="27755" r="34516" t="49684"/>
          <a:stretch/>
        </p:blipFill>
        <p:spPr>
          <a:xfrm>
            <a:off x="6530000" y="1322700"/>
            <a:ext cx="2021891" cy="247505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39"/>
          <p:cNvSpPr txBox="1"/>
          <p:nvPr/>
        </p:nvSpPr>
        <p:spPr>
          <a:xfrm>
            <a:off x="6470850" y="3778925"/>
            <a:ext cx="21402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Post-Doc in English 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286" name="Google Shape;286;p39"/>
          <p:cNvGrpSpPr/>
          <p:nvPr/>
        </p:nvGrpSpPr>
        <p:grpSpPr>
          <a:xfrm>
            <a:off x="1222200" y="483800"/>
            <a:ext cx="520646" cy="520646"/>
            <a:chOff x="7636913" y="3594963"/>
            <a:chExt cx="1309800" cy="1309800"/>
          </a:xfrm>
        </p:grpSpPr>
        <p:sp>
          <p:nvSpPr>
            <p:cNvPr id="287" name="Google Shape;287;p39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88" name="Google Shape;288;p3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3" name="Google Shape;293;p40"/>
          <p:cNvCxnSpPr/>
          <p:nvPr/>
        </p:nvCxnSpPr>
        <p:spPr>
          <a:xfrm flipH="1" rot="10800000">
            <a:off x="801450" y="-271825"/>
            <a:ext cx="5700" cy="45690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94" name="Google Shape;294;p40"/>
          <p:cNvSpPr txBox="1"/>
          <p:nvPr/>
        </p:nvSpPr>
        <p:spPr>
          <a:xfrm>
            <a:off x="1374625" y="457200"/>
            <a:ext cx="64158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EB Garamond"/>
                <a:ea typeface="EB Garamond"/>
                <a:cs typeface="EB Garamond"/>
                <a:sym typeface="EB Garamond"/>
              </a:rPr>
              <a:t>Environment </a:t>
            </a:r>
            <a:endParaRPr i="1"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295" name="Google Shape;295;p40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296" name="Google Shape;296;p40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297" name="Google Shape;297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8" name="Google Shape;298;p40"/>
          <p:cNvSpPr txBox="1"/>
          <p:nvPr/>
        </p:nvSpPr>
        <p:spPr>
          <a:xfrm>
            <a:off x="4286500" y="1161050"/>
            <a:ext cx="4133700" cy="3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rgbClr val="FFFF00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Minimal and quiet environment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All material in a folder and one space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Presented one screen at a time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299" name="Google Shape;299;p40"/>
          <p:cNvCxnSpPr/>
          <p:nvPr/>
        </p:nvCxnSpPr>
        <p:spPr>
          <a:xfrm>
            <a:off x="793200" y="4297175"/>
            <a:ext cx="8372700" cy="195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00" name="Google Shape;30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4625" y="1231100"/>
            <a:ext cx="2677503" cy="357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>
                                            <p:txEl>
                                              <p:pRg end="11" st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1"/>
          <p:cNvSpPr txBox="1"/>
          <p:nvPr/>
        </p:nvSpPr>
        <p:spPr>
          <a:xfrm>
            <a:off x="1374625" y="457200"/>
            <a:ext cx="64158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EB Garamond"/>
                <a:ea typeface="EB Garamond"/>
                <a:cs typeface="EB Garamond"/>
                <a:sym typeface="EB Garamond"/>
              </a:rPr>
              <a:t>Methodology</a:t>
            </a:r>
            <a:endParaRPr i="1"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306" name="Google Shape;306;p41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307" name="Google Shape;307;p41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08" name="Google Shape;308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9" name="Google Shape;309;p41"/>
          <p:cNvSpPr txBox="1"/>
          <p:nvPr/>
        </p:nvSpPr>
        <p:spPr>
          <a:xfrm>
            <a:off x="804300" y="969650"/>
            <a:ext cx="7877100" cy="3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rgbClr val="FFFF00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Used a script for consistency and to prompt our three tasks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Acted as the antagonistic artbot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drawing through their work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Kept track of timing, deviations, pain points, and successes 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Debrief session at the end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10" name="Google Shape;310;p41"/>
          <p:cNvCxnSpPr/>
          <p:nvPr/>
        </p:nvCxnSpPr>
        <p:spPr>
          <a:xfrm>
            <a:off x="14025" y="4302600"/>
            <a:ext cx="9151800" cy="14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ransition spd="slow">
    <p:push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9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2"/>
          <p:cNvSpPr txBox="1"/>
          <p:nvPr/>
        </p:nvSpPr>
        <p:spPr>
          <a:xfrm>
            <a:off x="1374625" y="457200"/>
            <a:ext cx="64158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EB Garamond"/>
                <a:ea typeface="EB Garamond"/>
                <a:cs typeface="EB Garamond"/>
                <a:sym typeface="EB Garamond"/>
              </a:rPr>
              <a:t>Pain Points</a:t>
            </a:r>
            <a:r>
              <a:rPr b="1" lang="en" sz="3600"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i="1"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316" name="Google Shape;316;p42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317" name="Google Shape;317;p42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18" name="Google Shape;318;p4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9" name="Google Shape;319;p42"/>
          <p:cNvSpPr txBox="1"/>
          <p:nvPr/>
        </p:nvSpPr>
        <p:spPr>
          <a:xfrm>
            <a:off x="804300" y="1261350"/>
            <a:ext cx="7483200" cy="341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“Creative Wellness” suggested a </a:t>
            </a: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type of therapy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rather than a creative boost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Our questions were </a:t>
            </a: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more confusing than endearing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and cheeky - especially “How was my helping?” 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Proxima Nova"/>
              <a:buChar char="●"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User wanted a way to </a:t>
            </a: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navigate back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to the homescreen 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Users were </a:t>
            </a: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confused with our swiping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interfaces when navigating through old work.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rgbClr val="FFFF00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chemeClr val="dk1"/>
              </a:solidFill>
              <a:highlight>
                <a:srgbClr val="FFFF00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20" name="Google Shape;320;p42"/>
          <p:cNvCxnSpPr/>
          <p:nvPr/>
        </p:nvCxnSpPr>
        <p:spPr>
          <a:xfrm>
            <a:off x="14025" y="4302600"/>
            <a:ext cx="9151800" cy="14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ransition spd="slow">
    <p:push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19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43"/>
          <p:cNvSpPr txBox="1"/>
          <p:nvPr/>
        </p:nvSpPr>
        <p:spPr>
          <a:xfrm>
            <a:off x="1374625" y="457200"/>
            <a:ext cx="64158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EB Garamond"/>
                <a:ea typeface="EB Garamond"/>
                <a:cs typeface="EB Garamond"/>
                <a:sym typeface="EB Garamond"/>
              </a:rPr>
              <a:t>Successes</a:t>
            </a:r>
            <a:endParaRPr i="1"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326" name="Google Shape;326;p43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327" name="Google Shape;327;p43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28" name="Google Shape;328;p4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9" name="Google Shape;329;p43"/>
          <p:cNvSpPr txBox="1"/>
          <p:nvPr/>
        </p:nvSpPr>
        <p:spPr>
          <a:xfrm>
            <a:off x="804300" y="1345450"/>
            <a:ext cx="7877100" cy="33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Our participants </a:t>
            </a: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had a lot of fun!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They were </a:t>
            </a: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curious and interested in what Artbot would do next</a:t>
            </a: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.</a:t>
            </a:r>
            <a:r>
              <a:rPr lang="en" sz="22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	“It was a low-stakes fun activity for a few minutes.” </a:t>
            </a:r>
            <a:endParaRPr i="1" sz="22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“A rewarding moment was when I thought, ‘Ah, I’ve got to do mirror symmetry!’”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They loved the </a:t>
            </a: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organization and design of our prototype.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330" name="Google Shape;330;p43"/>
          <p:cNvCxnSpPr/>
          <p:nvPr/>
        </p:nvCxnSpPr>
        <p:spPr>
          <a:xfrm>
            <a:off x="14025" y="4302600"/>
            <a:ext cx="9151800" cy="14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ransition spd="slow">
    <p:push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6"/>
          <p:cNvSpPr txBox="1"/>
          <p:nvPr/>
        </p:nvSpPr>
        <p:spPr>
          <a:xfrm>
            <a:off x="1374625" y="457200"/>
            <a:ext cx="64158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EB Garamond"/>
                <a:ea typeface="EB Garamond"/>
                <a:cs typeface="EB Garamond"/>
                <a:sym typeface="EB Garamond"/>
              </a:rPr>
              <a:t>Artbot</a:t>
            </a:r>
            <a:r>
              <a:rPr lang="en" sz="3000">
                <a:latin typeface="Proxima Nova"/>
                <a:ea typeface="Proxima Nova"/>
                <a:cs typeface="Proxima Nova"/>
                <a:sym typeface="Proxima Nova"/>
              </a:rPr>
              <a:t>	</a:t>
            </a:r>
            <a:endParaRPr i="1"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12" name="Google Shape;112;p26"/>
          <p:cNvSpPr txBox="1"/>
          <p:nvPr/>
        </p:nvSpPr>
        <p:spPr>
          <a:xfrm>
            <a:off x="1374625" y="1183225"/>
            <a:ext cx="6415800" cy="3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roxima Nova Semibold"/>
              <a:buChar char="●"/>
            </a:pPr>
            <a:r>
              <a:rPr lang="en" sz="22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Mission Statement</a:t>
            </a:r>
            <a:endParaRPr sz="22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roxima Nova Semibold"/>
              <a:buChar char="●"/>
            </a:pPr>
            <a:r>
              <a:rPr lang="en" sz="22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Selected Interface </a:t>
            </a:r>
            <a:endParaRPr sz="2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roxima Nova Semibold"/>
              <a:buChar char="●"/>
            </a:pPr>
            <a:r>
              <a:rPr lang="en" sz="22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Low-fi Prototype </a:t>
            </a:r>
            <a:endParaRPr sz="22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683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roxima Nova"/>
              <a:buChar char="○"/>
            </a:pPr>
            <a:r>
              <a:rPr lang="en" sz="2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3 Task Flows</a:t>
            </a:r>
            <a:endParaRPr sz="2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roxima Nova Semibold"/>
              <a:buChar char="●"/>
            </a:pPr>
            <a:r>
              <a:rPr lang="en" sz="22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Experiment </a:t>
            </a:r>
            <a:endParaRPr sz="22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683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roxima Nova"/>
              <a:buChar char="○"/>
            </a:pPr>
            <a:r>
              <a:rPr lang="en" sz="2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Method </a:t>
            </a:r>
            <a:endParaRPr sz="2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8300" lvl="1" marL="9144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Proxima Nova"/>
              <a:buChar char="○"/>
            </a:pPr>
            <a:r>
              <a:rPr lang="en" sz="22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Results</a:t>
            </a:r>
            <a:endParaRPr sz="22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68300" lvl="0" marL="45720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Proxima Nova"/>
              <a:buChar char="●"/>
            </a:pPr>
            <a:r>
              <a:rPr lang="en" sz="2200">
                <a:solidFill>
                  <a:schemeClr val="dk1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UI Changes and Summary</a:t>
            </a:r>
            <a:endParaRPr sz="2200">
              <a:solidFill>
                <a:schemeClr val="dk1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grpSp>
        <p:nvGrpSpPr>
          <p:cNvPr id="113" name="Google Shape;113;p26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114" name="Google Shape;114;p26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15" name="Google Shape;115;p2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16" name="Google Shape;116;p26"/>
          <p:cNvCxnSpPr/>
          <p:nvPr/>
        </p:nvCxnSpPr>
        <p:spPr>
          <a:xfrm>
            <a:off x="-1652050" y="2724000"/>
            <a:ext cx="25374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17" name="Google Shape;117;p26"/>
          <p:cNvCxnSpPr/>
          <p:nvPr/>
        </p:nvCxnSpPr>
        <p:spPr>
          <a:xfrm>
            <a:off x="803997" y="1183219"/>
            <a:ext cx="600" cy="1575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18" name="Google Shape;118;p26"/>
          <p:cNvSpPr/>
          <p:nvPr/>
        </p:nvSpPr>
        <p:spPr>
          <a:xfrm>
            <a:off x="8279700" y="2571600"/>
            <a:ext cx="2416800" cy="27081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4"/>
          <p:cNvSpPr txBox="1"/>
          <p:nvPr>
            <p:ph type="ctrTitle"/>
          </p:nvPr>
        </p:nvSpPr>
        <p:spPr>
          <a:xfrm>
            <a:off x="840375" y="432010"/>
            <a:ext cx="3470400" cy="74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UI Changes</a:t>
            </a:r>
            <a:endParaRPr sz="4000">
              <a:solidFill>
                <a:srgbClr val="FFFFFF"/>
              </a:solidFill>
            </a:endParaRPr>
          </a:p>
        </p:txBody>
      </p:sp>
      <p:sp>
        <p:nvSpPr>
          <p:cNvPr id="336" name="Google Shape;336;p44"/>
          <p:cNvSpPr txBox="1"/>
          <p:nvPr/>
        </p:nvSpPr>
        <p:spPr>
          <a:xfrm>
            <a:off x="561850" y="945300"/>
            <a:ext cx="4890000" cy="3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200">
              <a:solidFill>
                <a:srgbClr val="FFFFFF"/>
              </a:solidFill>
              <a:highlight>
                <a:srgbClr val="FFFF00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roxima Nova"/>
              <a:buChar char="●"/>
            </a:pPr>
            <a:r>
              <a:rPr b="1" lang="en" sz="2200"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Clarify feedback questions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- our questions should be </a:t>
            </a: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straightforward</a:t>
            </a:r>
            <a:endParaRPr sz="2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Need to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" sz="2200"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improve navigation</a:t>
            </a: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.</a:t>
            </a: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 through the application -  perhaps with a navigation bar </a:t>
            </a:r>
            <a:endParaRPr sz="2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When reviewing old work, </a:t>
            </a:r>
            <a:r>
              <a:rPr b="1" lang="en" sz="2200"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utizlize scrolling instead of swiping</a:t>
            </a: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.</a:t>
            </a: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endParaRPr sz="2000"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337" name="Google Shape;337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70925" y="-1"/>
            <a:ext cx="3470403" cy="26028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4"/>
          <p:cNvPicPr preferRelativeResize="0"/>
          <p:nvPr/>
        </p:nvPicPr>
        <p:blipFill rotWithShape="1">
          <a:blip r:embed="rId4">
            <a:alphaModFix/>
          </a:blip>
          <a:srcRect b="32618" l="61606" r="2981" t="34626"/>
          <a:stretch/>
        </p:blipFill>
        <p:spPr>
          <a:xfrm>
            <a:off x="6010037" y="2848775"/>
            <a:ext cx="3392200" cy="30590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44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340" name="Google Shape;340;p44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41" name="Google Shape;341;p4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3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3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3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3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3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3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3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1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33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54975" y="404500"/>
            <a:ext cx="3330671" cy="444089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5"/>
          <p:cNvSpPr txBox="1"/>
          <p:nvPr>
            <p:ph type="ctrTitle"/>
          </p:nvPr>
        </p:nvSpPr>
        <p:spPr>
          <a:xfrm>
            <a:off x="840375" y="432000"/>
            <a:ext cx="3126000" cy="74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Summary</a:t>
            </a:r>
            <a:endParaRPr sz="4000">
              <a:solidFill>
                <a:srgbClr val="FFFFFF"/>
              </a:solidFill>
            </a:endParaRPr>
          </a:p>
        </p:txBody>
      </p:sp>
      <p:grpSp>
        <p:nvGrpSpPr>
          <p:cNvPr id="348" name="Google Shape;348;p45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349" name="Google Shape;349;p45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350" name="Google Shape;350;p4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1" name="Google Shape;351;p45"/>
          <p:cNvSpPr txBox="1"/>
          <p:nvPr/>
        </p:nvSpPr>
        <p:spPr>
          <a:xfrm>
            <a:off x="561850" y="945300"/>
            <a:ext cx="4890000" cy="371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Users loved the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challenge and creativity of Artbot </a:t>
            </a:r>
            <a:endParaRPr b="1" sz="2200">
              <a:solidFill>
                <a:schemeClr val="dk1"/>
              </a:solidFill>
              <a:highlight>
                <a:srgbClr val="FFFF00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●"/>
            </a:pPr>
            <a:r>
              <a:rPr lang="en" sz="20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Change “Creative Wellness” to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“Creative Adaptability” </a:t>
            </a:r>
            <a:endParaRPr b="1" sz="2200">
              <a:solidFill>
                <a:schemeClr val="dk1"/>
              </a:solidFill>
              <a:highlight>
                <a:srgbClr val="FFFF00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-355600" lvl="0" marL="457200" rtl="0" algn="l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Proxima Nova"/>
              <a:buChar char="●"/>
            </a:pP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Build on the UI </a:t>
            </a:r>
            <a:r>
              <a:rPr lang="en" sz="20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 that we have, in terms of clarity and navigation</a:t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5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6"/>
          <p:cNvSpPr txBox="1"/>
          <p:nvPr/>
        </p:nvSpPr>
        <p:spPr>
          <a:xfrm>
            <a:off x="976950" y="3169824"/>
            <a:ext cx="7190100" cy="10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latin typeface="EB Garamond"/>
                <a:ea typeface="EB Garamond"/>
                <a:cs typeface="EB Garamond"/>
                <a:sym typeface="EB Garamond"/>
              </a:rPr>
              <a:t>Thanks!</a:t>
            </a:r>
            <a:endParaRPr b="1" sz="60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Love, Articulate</a:t>
            </a:r>
            <a:endParaRPr b="1" sz="6000">
              <a:latin typeface="EB Garamond"/>
              <a:ea typeface="EB Garamond"/>
              <a:cs typeface="EB Garamond"/>
              <a:sym typeface="EB Garamond"/>
            </a:endParaRPr>
          </a:p>
        </p:txBody>
      </p:sp>
      <p:cxnSp>
        <p:nvCxnSpPr>
          <p:cNvPr id="357" name="Google Shape;357;p46"/>
          <p:cNvCxnSpPr/>
          <p:nvPr/>
        </p:nvCxnSpPr>
        <p:spPr>
          <a:xfrm>
            <a:off x="-1954500" y="1991925"/>
            <a:ext cx="6179400" cy="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pic>
        <p:nvPicPr>
          <p:cNvPr id="358" name="Google Shape;35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4448" y="783925"/>
            <a:ext cx="4295100" cy="24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7"/>
          <p:cNvSpPr txBox="1"/>
          <p:nvPr/>
        </p:nvSpPr>
        <p:spPr>
          <a:xfrm>
            <a:off x="1374625" y="457200"/>
            <a:ext cx="6415800" cy="6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latin typeface="EB Garamond"/>
                <a:ea typeface="EB Garamond"/>
                <a:cs typeface="EB Garamond"/>
                <a:sym typeface="EB Garamond"/>
              </a:rPr>
              <a:t>Artbot</a:t>
            </a:r>
            <a:r>
              <a:rPr lang="en" sz="3000">
                <a:latin typeface="Proxima Nova"/>
                <a:ea typeface="Proxima Nova"/>
                <a:cs typeface="Proxima Nova"/>
                <a:sym typeface="Proxima Nova"/>
              </a:rPr>
              <a:t>		</a:t>
            </a:r>
            <a:r>
              <a:rPr i="1" lang="en" sz="2400">
                <a:latin typeface="Proxima Nova"/>
                <a:ea typeface="Proxima Nova"/>
                <a:cs typeface="Proxima Nova"/>
                <a:sym typeface="Proxima Nova"/>
              </a:rPr>
              <a:t>Antagonistic, artful companion</a:t>
            </a:r>
            <a:endParaRPr i="1" sz="24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24" name="Google Shape;124;p27"/>
          <p:cNvSpPr txBox="1"/>
          <p:nvPr/>
        </p:nvSpPr>
        <p:spPr>
          <a:xfrm>
            <a:off x="1374625" y="1344250"/>
            <a:ext cx="6415800" cy="333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roxima Nova"/>
                <a:ea typeface="Proxima Nova"/>
                <a:cs typeface="Proxima Nova"/>
                <a:sym typeface="Proxima Nova"/>
              </a:rPr>
              <a:t>We set out to tackle the dreaded problem artists of all levels face during the creation process – </a:t>
            </a:r>
            <a:r>
              <a:rPr b="1" lang="en" sz="2200"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the block</a:t>
            </a:r>
            <a:r>
              <a:rPr lang="en" sz="2200">
                <a:latin typeface="EB Garamond"/>
                <a:ea typeface="EB Garamond"/>
                <a:cs typeface="EB Garamond"/>
                <a:sym typeface="EB Garamond"/>
              </a:rPr>
              <a:t>.</a:t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block is when artists become </a:t>
            </a: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too attached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to their work but are unable to see a path forward in their work that satisfies them.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Artbot attempts to free artists from this mode of thinking using a </a:t>
            </a: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gameified approach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coupled with </a:t>
            </a:r>
            <a:r>
              <a:rPr b="1" lang="en" sz="22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long-term check-ins</a:t>
            </a:r>
            <a:r>
              <a:rPr lang="en" sz="2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25" name="Google Shape;125;p27"/>
          <p:cNvGrpSpPr/>
          <p:nvPr/>
        </p:nvGrpSpPr>
        <p:grpSpPr>
          <a:xfrm>
            <a:off x="457200" y="457200"/>
            <a:ext cx="694194" cy="694194"/>
            <a:chOff x="7636913" y="3594963"/>
            <a:chExt cx="1309800" cy="1309800"/>
          </a:xfrm>
        </p:grpSpPr>
        <p:sp>
          <p:nvSpPr>
            <p:cNvPr id="126" name="Google Shape;126;p27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27" name="Google Shape;127;p2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28" name="Google Shape;128;p27"/>
          <p:cNvCxnSpPr/>
          <p:nvPr/>
        </p:nvCxnSpPr>
        <p:spPr>
          <a:xfrm>
            <a:off x="-1652050" y="2724000"/>
            <a:ext cx="25374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129" name="Google Shape;129;p27"/>
          <p:cNvCxnSpPr/>
          <p:nvPr/>
        </p:nvCxnSpPr>
        <p:spPr>
          <a:xfrm>
            <a:off x="803997" y="1183219"/>
            <a:ext cx="600" cy="1575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30" name="Google Shape;130;p27"/>
          <p:cNvSpPr/>
          <p:nvPr/>
        </p:nvSpPr>
        <p:spPr>
          <a:xfrm>
            <a:off x="8279700" y="2571600"/>
            <a:ext cx="2416800" cy="27081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2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/>
          <p:nvPr/>
        </p:nvSpPr>
        <p:spPr>
          <a:xfrm>
            <a:off x="1513375" y="2040600"/>
            <a:ext cx="6415800" cy="106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Mission Statement: </a:t>
            </a:r>
            <a:endParaRPr b="1" sz="40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Proxima Nova"/>
                <a:ea typeface="Proxima Nova"/>
                <a:cs typeface="Proxima Nova"/>
                <a:sym typeface="Proxima Nova"/>
              </a:rPr>
              <a:t>Artbot is designed to boost your</a:t>
            </a:r>
            <a:r>
              <a:rPr lang="en" sz="3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b="1" lang="en" sz="4000">
                <a:solidFill>
                  <a:schemeClr val="dk1"/>
                </a:solidFill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creative adaptability</a:t>
            </a:r>
            <a:r>
              <a:rPr lang="en" sz="4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.</a:t>
            </a:r>
            <a:endParaRPr sz="4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36" name="Google Shape;136;p28"/>
          <p:cNvGrpSpPr/>
          <p:nvPr/>
        </p:nvGrpSpPr>
        <p:grpSpPr>
          <a:xfrm>
            <a:off x="670400" y="2224650"/>
            <a:ext cx="694194" cy="694194"/>
            <a:chOff x="7636913" y="3594963"/>
            <a:chExt cx="1309800" cy="1309800"/>
          </a:xfrm>
        </p:grpSpPr>
        <p:sp>
          <p:nvSpPr>
            <p:cNvPr id="137" name="Google Shape;137;p28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8" name="Google Shape;138;p2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39" name="Google Shape;139;p28"/>
          <p:cNvCxnSpPr/>
          <p:nvPr/>
        </p:nvCxnSpPr>
        <p:spPr>
          <a:xfrm>
            <a:off x="-1867000" y="2571600"/>
            <a:ext cx="2537400" cy="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dot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3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3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29"/>
          <p:cNvGrpSpPr/>
          <p:nvPr/>
        </p:nvGrpSpPr>
        <p:grpSpPr>
          <a:xfrm>
            <a:off x="4311153" y="1578823"/>
            <a:ext cx="521693" cy="444546"/>
            <a:chOff x="7636913" y="3594963"/>
            <a:chExt cx="1309800" cy="1309800"/>
          </a:xfrm>
        </p:grpSpPr>
        <p:sp>
          <p:nvSpPr>
            <p:cNvPr id="145" name="Google Shape;145;p29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6" name="Google Shape;146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47" name="Google Shape;14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4375" y="422960"/>
            <a:ext cx="3223176" cy="4297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9"/>
          <p:cNvPicPr preferRelativeResize="0"/>
          <p:nvPr/>
        </p:nvPicPr>
        <p:blipFill rotWithShape="1">
          <a:blip r:embed="rId5">
            <a:alphaModFix/>
          </a:blip>
          <a:srcRect b="0" l="18910" r="0" t="0"/>
          <a:stretch/>
        </p:blipFill>
        <p:spPr>
          <a:xfrm>
            <a:off x="3887013" y="422950"/>
            <a:ext cx="3041832" cy="2813303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9"/>
          <p:cNvSpPr txBox="1"/>
          <p:nvPr>
            <p:ph type="ctrTitle"/>
          </p:nvPr>
        </p:nvSpPr>
        <p:spPr>
          <a:xfrm>
            <a:off x="3925100" y="3373450"/>
            <a:ext cx="5658300" cy="92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Selected Interface</a:t>
            </a:r>
            <a:r>
              <a:rPr b="1" lang="en" sz="40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4000">
              <a:solidFill>
                <a:srgbClr val="FFFFFF"/>
              </a:solidFill>
            </a:endParaRPr>
          </a:p>
        </p:txBody>
      </p:sp>
      <p:pic>
        <p:nvPicPr>
          <p:cNvPr id="150" name="Google Shape;150;p29"/>
          <p:cNvPicPr preferRelativeResize="0"/>
          <p:nvPr/>
        </p:nvPicPr>
        <p:blipFill rotWithShape="1">
          <a:blip r:embed="rId6">
            <a:alphaModFix/>
          </a:blip>
          <a:srcRect b="42156" l="0" r="0" t="0"/>
          <a:stretch/>
        </p:blipFill>
        <p:spPr>
          <a:xfrm>
            <a:off x="7268325" y="422950"/>
            <a:ext cx="3223176" cy="281329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1" name="Google Shape;151;p29"/>
          <p:cNvGrpSpPr/>
          <p:nvPr/>
        </p:nvGrpSpPr>
        <p:grpSpPr>
          <a:xfrm>
            <a:off x="4235475" y="3665200"/>
            <a:ext cx="520646" cy="520646"/>
            <a:chOff x="7636913" y="3594963"/>
            <a:chExt cx="1309800" cy="1309800"/>
          </a:xfrm>
        </p:grpSpPr>
        <p:sp>
          <p:nvSpPr>
            <p:cNvPr id="152" name="Google Shape;152;p29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53" name="Google Shape;153;p2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spd="slow" p14:dur="1000">
        <p:fade thruBlk="1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0"/>
          <p:cNvPicPr preferRelativeResize="0"/>
          <p:nvPr/>
        </p:nvPicPr>
        <p:blipFill rotWithShape="1">
          <a:blip r:embed="rId3">
            <a:alphaModFix/>
          </a:blip>
          <a:srcRect b="4471" l="0" r="0" t="4279"/>
          <a:stretch/>
        </p:blipFill>
        <p:spPr>
          <a:xfrm>
            <a:off x="0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0"/>
          <p:cNvPicPr preferRelativeResize="0"/>
          <p:nvPr/>
        </p:nvPicPr>
        <p:blipFill rotWithShape="1">
          <a:blip r:embed="rId4">
            <a:alphaModFix/>
          </a:blip>
          <a:srcRect b="0" l="0" r="0" t="9090"/>
          <a:stretch/>
        </p:blipFill>
        <p:spPr>
          <a:xfrm>
            <a:off x="4572000" y="0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0"/>
          <p:cNvSpPr txBox="1"/>
          <p:nvPr/>
        </p:nvSpPr>
        <p:spPr>
          <a:xfrm>
            <a:off x="0" y="3437275"/>
            <a:ext cx="4572000" cy="170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Artbot as a </a:t>
            </a:r>
            <a:endParaRPr b="1" sz="3600">
              <a:highlight>
                <a:srgbClr val="FFFF00"/>
              </a:highlight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Wheel of Misfortune  </a:t>
            </a:r>
            <a:r>
              <a:rPr b="1" lang="en" sz="4000"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4000">
              <a:highlight>
                <a:srgbClr val="FFFF00"/>
              </a:highlight>
            </a:endParaRPr>
          </a:p>
        </p:txBody>
      </p:sp>
      <p:sp>
        <p:nvSpPr>
          <p:cNvPr id="161" name="Google Shape;161;p30"/>
          <p:cNvSpPr txBox="1"/>
          <p:nvPr/>
        </p:nvSpPr>
        <p:spPr>
          <a:xfrm>
            <a:off x="4618350" y="0"/>
            <a:ext cx="4479300" cy="119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000">
                <a:highlight>
                  <a:srgbClr val="FFFF00"/>
                </a:highlight>
                <a:latin typeface="EB Garamond"/>
                <a:ea typeface="EB Garamond"/>
                <a:cs typeface="EB Garamond"/>
                <a:sym typeface="EB Garamond"/>
              </a:rPr>
              <a:t>Artbot as a Canvas   </a:t>
            </a:r>
            <a:endParaRPr>
              <a:highlight>
                <a:srgbClr val="FFFF00"/>
              </a:highlight>
            </a:endParaRPr>
          </a:p>
        </p:txBody>
      </p:sp>
    </p:spTree>
  </p:cSld>
  <p:clrMapOvr>
    <a:masterClrMapping/>
  </p:clrMapOvr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1"/>
          <p:cNvPicPr preferRelativeResize="0"/>
          <p:nvPr/>
        </p:nvPicPr>
        <p:blipFill rotWithShape="1">
          <a:blip r:embed="rId3">
            <a:alphaModFix/>
          </a:blip>
          <a:srcRect b="4471" l="0" r="0" t="4279"/>
          <a:stretch/>
        </p:blipFill>
        <p:spPr>
          <a:xfrm>
            <a:off x="0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1"/>
          <p:cNvPicPr preferRelativeResize="0"/>
          <p:nvPr/>
        </p:nvPicPr>
        <p:blipFill rotWithShape="1">
          <a:blip r:embed="rId4">
            <a:alphaModFix/>
          </a:blip>
          <a:srcRect b="0" l="0" r="0" t="9090"/>
          <a:stretch/>
        </p:blipFill>
        <p:spPr>
          <a:xfrm>
            <a:off x="4572000" y="0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31"/>
          <p:cNvSpPr txBox="1"/>
          <p:nvPr/>
        </p:nvSpPr>
        <p:spPr>
          <a:xfrm>
            <a:off x="4698125" y="0"/>
            <a:ext cx="44457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Artbot as a </a:t>
            </a:r>
            <a:endParaRPr b="1" sz="36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Wheel of Misfortune</a:t>
            </a:r>
            <a:endParaRPr b="1" sz="36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Pros</a:t>
            </a:r>
            <a:endParaRPr sz="24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Char char="●"/>
            </a:pPr>
            <a:r>
              <a:rPr lang="en"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Controlled intervention </a:t>
            </a:r>
            <a:endParaRPr sz="24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Char char="●"/>
            </a:pPr>
            <a:r>
              <a:rPr lang="en"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Greater gamification effect</a:t>
            </a:r>
            <a:endParaRPr sz="24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Cons</a:t>
            </a:r>
            <a:endParaRPr sz="24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Char char="●"/>
            </a:pPr>
            <a:r>
              <a:rPr lang="en"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More steps for the user</a:t>
            </a:r>
            <a:endParaRPr sz="24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Char char="●"/>
            </a:pPr>
            <a:r>
              <a:rPr lang="en"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Less streamlined </a:t>
            </a:r>
            <a:endParaRPr sz="24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Char char="●"/>
            </a:pPr>
            <a:r>
              <a:rPr lang="en"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Wheel will lose its novelty</a:t>
            </a:r>
            <a:endParaRPr sz="24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grpSp>
        <p:nvGrpSpPr>
          <p:cNvPr id="170" name="Google Shape;170;p31"/>
          <p:cNvGrpSpPr/>
          <p:nvPr/>
        </p:nvGrpSpPr>
        <p:grpSpPr>
          <a:xfrm>
            <a:off x="3857050" y="4408000"/>
            <a:ext cx="520646" cy="520646"/>
            <a:chOff x="7636913" y="3594963"/>
            <a:chExt cx="1309800" cy="1309800"/>
          </a:xfrm>
        </p:grpSpPr>
        <p:sp>
          <p:nvSpPr>
            <p:cNvPr id="171" name="Google Shape;171;p31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2" name="Google Shape;172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32"/>
          <p:cNvPicPr preferRelativeResize="0"/>
          <p:nvPr/>
        </p:nvPicPr>
        <p:blipFill rotWithShape="1">
          <a:blip r:embed="rId3">
            <a:alphaModFix/>
          </a:blip>
          <a:srcRect b="4471" l="0" r="0" t="4279"/>
          <a:stretch/>
        </p:blipFill>
        <p:spPr>
          <a:xfrm>
            <a:off x="0" y="0"/>
            <a:ext cx="457200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2"/>
          <p:cNvPicPr preferRelativeResize="0"/>
          <p:nvPr/>
        </p:nvPicPr>
        <p:blipFill rotWithShape="1">
          <a:blip r:embed="rId4">
            <a:alphaModFix/>
          </a:blip>
          <a:srcRect b="0" l="0" r="0" t="9090"/>
          <a:stretch/>
        </p:blipFill>
        <p:spPr>
          <a:xfrm>
            <a:off x="4572000" y="0"/>
            <a:ext cx="45720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32"/>
          <p:cNvSpPr txBox="1"/>
          <p:nvPr/>
        </p:nvSpPr>
        <p:spPr>
          <a:xfrm>
            <a:off x="63150" y="0"/>
            <a:ext cx="4445700" cy="5143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Artbot as a </a:t>
            </a:r>
            <a:endParaRPr b="1" sz="36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Canvas</a:t>
            </a:r>
            <a:endParaRPr b="1" sz="3600">
              <a:solidFill>
                <a:srgbClr val="FFFFFF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Pros</a:t>
            </a:r>
            <a:endParaRPr sz="24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Char char="●"/>
            </a:pPr>
            <a:r>
              <a:rPr lang="en"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Extension to long-term progress</a:t>
            </a:r>
            <a:endParaRPr sz="24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Char char="●"/>
            </a:pPr>
            <a:r>
              <a:rPr lang="en"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Artbot has more personality</a:t>
            </a:r>
            <a:endParaRPr sz="24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Cons</a:t>
            </a:r>
            <a:endParaRPr sz="24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Char char="●"/>
            </a:pPr>
            <a:r>
              <a:rPr lang="en"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Limits art mediums</a:t>
            </a:r>
            <a:endParaRPr sz="24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 Semibold"/>
              <a:buChar char="●"/>
            </a:pPr>
            <a:r>
              <a:rPr lang="en" sz="2400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rPr>
              <a:t>User has less control over intervention</a:t>
            </a:r>
            <a:endParaRPr sz="2400">
              <a:solidFill>
                <a:srgbClr val="FFFFFF"/>
              </a:solidFill>
              <a:latin typeface="Proxima Nova Semibold"/>
              <a:ea typeface="Proxima Nova Semibold"/>
              <a:cs typeface="Proxima Nova Semibold"/>
              <a:sym typeface="Proxima Nova Semibold"/>
            </a:endParaRPr>
          </a:p>
        </p:txBody>
      </p:sp>
      <p:grpSp>
        <p:nvGrpSpPr>
          <p:cNvPr id="181" name="Google Shape;181;p32"/>
          <p:cNvGrpSpPr/>
          <p:nvPr/>
        </p:nvGrpSpPr>
        <p:grpSpPr>
          <a:xfrm>
            <a:off x="8369900" y="4393975"/>
            <a:ext cx="520646" cy="520646"/>
            <a:chOff x="7636913" y="3594963"/>
            <a:chExt cx="1309800" cy="1309800"/>
          </a:xfrm>
        </p:grpSpPr>
        <p:sp>
          <p:nvSpPr>
            <p:cNvPr id="182" name="Google Shape;182;p32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83" name="Google Shape;183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fade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000000"/>
        </a:solidFill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3"/>
          <p:cNvSpPr txBox="1"/>
          <p:nvPr>
            <p:ph type="ctrTitle"/>
          </p:nvPr>
        </p:nvSpPr>
        <p:spPr>
          <a:xfrm>
            <a:off x="254150" y="329650"/>
            <a:ext cx="4416600" cy="92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FFFFFF"/>
                </a:solidFill>
                <a:latin typeface="EB Garamond"/>
                <a:ea typeface="EB Garamond"/>
                <a:cs typeface="EB Garamond"/>
                <a:sym typeface="EB Garamond"/>
              </a:rPr>
              <a:t>Low-fi Prototype</a:t>
            </a:r>
            <a:endParaRPr sz="3600">
              <a:solidFill>
                <a:srgbClr val="FFFFFF"/>
              </a:solidFill>
            </a:endParaRPr>
          </a:p>
        </p:txBody>
      </p:sp>
      <p:pic>
        <p:nvPicPr>
          <p:cNvPr id="189" name="Google Shape;189;p33"/>
          <p:cNvPicPr preferRelativeResize="0"/>
          <p:nvPr/>
        </p:nvPicPr>
        <p:blipFill rotWithShape="1">
          <a:blip r:embed="rId3">
            <a:alphaModFix/>
          </a:blip>
          <a:srcRect b="4356" l="4962" r="2964" t="4882"/>
          <a:stretch/>
        </p:blipFill>
        <p:spPr>
          <a:xfrm>
            <a:off x="4232200" y="253450"/>
            <a:ext cx="4713525" cy="46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33"/>
          <p:cNvSpPr txBox="1"/>
          <p:nvPr/>
        </p:nvSpPr>
        <p:spPr>
          <a:xfrm>
            <a:off x="574050" y="1325450"/>
            <a:ext cx="3472800" cy="356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Paper prototype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iPad interface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Input involves minimal touch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Proxima Nova"/>
              <a:buChar char="●"/>
            </a:pPr>
            <a:r>
              <a:rPr lang="en" sz="2400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Pens and supplies provided</a:t>
            </a:r>
            <a:endParaRPr sz="2400"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191" name="Google Shape;191;p33"/>
          <p:cNvGrpSpPr/>
          <p:nvPr/>
        </p:nvGrpSpPr>
        <p:grpSpPr>
          <a:xfrm>
            <a:off x="205800" y="595925"/>
            <a:ext cx="520646" cy="520646"/>
            <a:chOff x="7636913" y="3594963"/>
            <a:chExt cx="1309800" cy="1309800"/>
          </a:xfrm>
        </p:grpSpPr>
        <p:sp>
          <p:nvSpPr>
            <p:cNvPr id="192" name="Google Shape;192;p33"/>
            <p:cNvSpPr/>
            <p:nvPr/>
          </p:nvSpPr>
          <p:spPr>
            <a:xfrm>
              <a:off x="7636913" y="3594963"/>
              <a:ext cx="1309800" cy="13098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93" name="Google Shape;193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932171">
              <a:off x="7862212" y="3820273"/>
              <a:ext cx="859223" cy="85920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med">
    <p:push dir="r"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9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9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9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9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00"/>
                                        <p:tgtEl>
                                          <p:spTgt spid="19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